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9"/>
  </p:notesMasterIdLst>
  <p:sldIdLst>
    <p:sldId id="256" r:id="rId2"/>
    <p:sldId id="291" r:id="rId3"/>
    <p:sldId id="266" r:id="rId4"/>
    <p:sldId id="265" r:id="rId5"/>
    <p:sldId id="269" r:id="rId6"/>
    <p:sldId id="290" r:id="rId7"/>
    <p:sldId id="278" r:id="rId8"/>
    <p:sldId id="271" r:id="rId9"/>
    <p:sldId id="273" r:id="rId10"/>
    <p:sldId id="272" r:id="rId11"/>
    <p:sldId id="280" r:id="rId12"/>
    <p:sldId id="275" r:id="rId13"/>
    <p:sldId id="292" r:id="rId14"/>
    <p:sldId id="283" r:id="rId15"/>
    <p:sldId id="276" r:id="rId16"/>
    <p:sldId id="281" r:id="rId17"/>
    <p:sldId id="277" r:id="rId18"/>
    <p:sldId id="282" r:id="rId19"/>
    <p:sldId id="260" r:id="rId20"/>
    <p:sldId id="262" r:id="rId21"/>
    <p:sldId id="287" r:id="rId22"/>
    <p:sldId id="263" r:id="rId23"/>
    <p:sldId id="279" r:id="rId24"/>
    <p:sldId id="284" r:id="rId25"/>
    <p:sldId id="285" r:id="rId26"/>
    <p:sldId id="261" r:id="rId27"/>
    <p:sldId id="25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61" d="100"/>
          <a:sy n="61" d="100"/>
        </p:scale>
        <p:origin x="136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2021. 10. 05.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6938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2021. 10. 05.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2021. 10. 05.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2021. 10. 05.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2021. 10. 05.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2021. 10. 05.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2021. 10. 05.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2021. 10. 05.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2021. 10. 05.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848872" cy="1440160"/>
          </a:xfrm>
        </p:spPr>
        <p:txBody>
          <a:bodyPr/>
          <a:lstStyle/>
          <a:p>
            <a:r>
              <a:rPr lang="hu-HU" dirty="0" smtClean="0"/>
              <a:t>Hogyan legyünk tudatos energiafelhasználók?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2000" dirty="0" smtClean="0"/>
              <a:t>A projekt azonosító száma: </a:t>
            </a:r>
            <a:br>
              <a:rPr lang="hu-HU" sz="2000" dirty="0" smtClean="0"/>
            </a:br>
            <a:r>
              <a:rPr lang="hu-HU" sz="2000" dirty="0" smtClean="0"/>
              <a:t>KEHOP-5.4.1-16-2016-00034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Legnépszerűbb megújuló energiaforrások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b="1" dirty="0" smtClean="0"/>
              <a:t>2</a:t>
            </a:r>
            <a:r>
              <a:rPr lang="hu-HU" sz="2400" dirty="0" smtClean="0"/>
              <a:t>. </a:t>
            </a:r>
            <a:r>
              <a:rPr lang="hu-HU" sz="2400" b="1" dirty="0" smtClean="0"/>
              <a:t>Geotermikus energia</a:t>
            </a:r>
          </a:p>
          <a:p>
            <a:r>
              <a:rPr lang="hu-HU" sz="2400" dirty="0" smtClean="0"/>
              <a:t>a geotermikus </a:t>
            </a:r>
            <a:r>
              <a:rPr lang="hu-HU" sz="2400" dirty="0"/>
              <a:t>technológia hőszivattyúként is ismert a </a:t>
            </a:r>
            <a:r>
              <a:rPr lang="hu-HU" sz="2400" dirty="0" smtClean="0"/>
              <a:t>köznyelvben, mely kifejezés </a:t>
            </a:r>
            <a:r>
              <a:rPr lang="hu-HU" sz="2400" dirty="0"/>
              <a:t>remekül le is írja a működési elvet: a föld alatt lévő melegvizet a felszínre szivattyúzzák, ahol vagy közvetlenül fűtésre, vagy gőzturbinák beiktatásával elektromos áram termelésére </a:t>
            </a:r>
            <a:r>
              <a:rPr lang="hu-HU" sz="2400" dirty="0" smtClean="0"/>
              <a:t>használják</a:t>
            </a:r>
          </a:p>
          <a:p>
            <a:r>
              <a:rPr lang="hu-HU" sz="2400" dirty="0"/>
              <a:t>Magyarország kifejezetten előnyös adottságokkal rendelkezik a geotermikus energia </a:t>
            </a:r>
            <a:r>
              <a:rPr lang="hu-HU" sz="2400" dirty="0" smtClean="0"/>
              <a:t>tekintetében: a </a:t>
            </a:r>
            <a:r>
              <a:rPr lang="hu-HU" sz="2400" dirty="0"/>
              <a:t>hazánk alatt lévő vékony földkéregnek köszönhetően a kinyerhető hőáram mértéke több mint kétszerese az európai </a:t>
            </a:r>
            <a:r>
              <a:rPr lang="hu-HU" sz="2400" dirty="0" smtClean="0"/>
              <a:t>átlagnak</a:t>
            </a:r>
          </a:p>
          <a:p>
            <a:r>
              <a:rPr lang="hu-HU" sz="2400" dirty="0" smtClean="0"/>
              <a:t>Kiépítése családi házak esetében akár több millió forint is lehet, fenntartási költsége ugyanakkor elenyésző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88518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A30905D-7BE6-4051-8D3C-8F0ACFE66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768" y="1484784"/>
            <a:ext cx="7552463" cy="502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9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Legnépszerűbb megújuló energiaforrások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7989" y="1184814"/>
            <a:ext cx="8229600" cy="5772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 smtClean="0"/>
              <a:t>3</a:t>
            </a:r>
            <a:r>
              <a:rPr lang="hu-HU" sz="2700" b="1" dirty="0" smtClean="0"/>
              <a:t>.</a:t>
            </a:r>
            <a:r>
              <a:rPr lang="hu-HU" sz="2800" b="1" dirty="0" smtClean="0"/>
              <a:t> </a:t>
            </a:r>
            <a:r>
              <a:rPr lang="hu-HU" sz="2400" b="1" dirty="0" smtClean="0"/>
              <a:t>Biomassza</a:t>
            </a:r>
          </a:p>
          <a:p>
            <a:r>
              <a:rPr lang="hu-HU" sz="2400" dirty="0" smtClean="0"/>
              <a:t>igen </a:t>
            </a:r>
            <a:r>
              <a:rPr lang="hu-HU" sz="2400" dirty="0"/>
              <a:t>ígéretes energiaforrás, hiszen képes kiváltani a fosszilis </a:t>
            </a:r>
            <a:r>
              <a:rPr lang="hu-HU" sz="2400" dirty="0" smtClean="0"/>
              <a:t>tüzelőanyagokat (pl. kőolaj, földgáz, szén)</a:t>
            </a:r>
          </a:p>
          <a:p>
            <a:r>
              <a:rPr lang="hu-HU" sz="2400" dirty="0"/>
              <a:t>m</a:t>
            </a:r>
            <a:r>
              <a:rPr lang="hu-HU" sz="2400" dirty="0" smtClean="0"/>
              <a:t>aga </a:t>
            </a:r>
            <a:r>
              <a:rPr lang="hu-HU" sz="2400" dirty="0"/>
              <a:t>a fogalom igen </a:t>
            </a:r>
            <a:r>
              <a:rPr lang="hu-HU" sz="2400" dirty="0" smtClean="0"/>
              <a:t>tág: biomasszának </a:t>
            </a:r>
            <a:r>
              <a:rPr lang="hu-HU" sz="2400" dirty="0"/>
              <a:t>tekinthető a növénytermesztés és erdőgazdálkodás </a:t>
            </a:r>
            <a:br>
              <a:rPr lang="hu-HU" sz="2400" dirty="0"/>
            </a:br>
            <a:r>
              <a:rPr lang="hu-HU" sz="2400" dirty="0" smtClean="0"/>
              <a:t>mellékterméke</a:t>
            </a:r>
            <a:r>
              <a:rPr lang="hu-HU" sz="2400" dirty="0"/>
              <a:t>, a kommunális hulladék, a szennyvíz és persze a kifejezetten erre a célra termesztett ún. energianövények </a:t>
            </a:r>
            <a:r>
              <a:rPr lang="hu-HU" sz="2400" dirty="0" smtClean="0"/>
              <a:t>is (fűtőanyagként hasznosítják)</a:t>
            </a:r>
          </a:p>
          <a:p>
            <a:r>
              <a:rPr lang="hu-HU" sz="2400" dirty="0" smtClean="0"/>
              <a:t>Magyarországon </a:t>
            </a:r>
            <a:r>
              <a:rPr lang="hu-HU" sz="2400" dirty="0"/>
              <a:t>több biomassza-erőmű is található, ugyanakkor lakossági felhasználásra ez a technika egyelőre nem kifejezetten </a:t>
            </a:r>
            <a:r>
              <a:rPr lang="hu-HU" sz="2400" dirty="0" smtClean="0"/>
              <a:t>alkalmas</a:t>
            </a:r>
            <a:r>
              <a:rPr lang="hu-HU" sz="2400" dirty="0"/>
              <a:t> </a:t>
            </a:r>
            <a:endParaRPr lang="hu-HU" sz="2400" dirty="0" smtClean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58085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a bioenergia nyerés egyik helyi lehetősége, amikor szennyvízből, trágyából hő- és villamos energiát nyernek a szerves anyagok rothasztásával. </a:t>
            </a:r>
            <a:r>
              <a:rPr lang="hu-HU" sz="2400" dirty="0" smtClean="0"/>
              <a:t>A</a:t>
            </a:r>
            <a:r>
              <a:rPr lang="hu-HU" sz="2400" dirty="0"/>
              <a:t> keletkező metán biogáz toronyba gyűlik, ami majd gázmotor-generátor segítségével elektromos árammá alakítható. Így kisebb települések, településrészek, tanyacsoportok, mezőgazdasági üzemek hő- és áramellátása oldható meg.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434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 descr="Pécsi erőmű - Pannon-Biomassza Kf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" y="1268760"/>
            <a:ext cx="807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20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Legnépszerűbb megújuló energiaforrások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b="1" dirty="0" smtClean="0"/>
              <a:t>4. Szélenergia</a:t>
            </a:r>
          </a:p>
          <a:p>
            <a:r>
              <a:rPr lang="hu-HU" sz="2400" dirty="0"/>
              <a:t>Magyarországon a szélerőművek a teljes áramfogyasztás 1,73%-át adják, de Németországban ez az arány például 20% körül </a:t>
            </a:r>
            <a:r>
              <a:rPr lang="hu-HU" sz="2400" dirty="0" smtClean="0"/>
              <a:t>mozog: a </a:t>
            </a:r>
            <a:r>
              <a:rPr lang="hu-HU" sz="2400" dirty="0"/>
              <a:t>különbség elsősorban a természeti adottságokból </a:t>
            </a:r>
            <a:r>
              <a:rPr lang="hu-HU" sz="2400" dirty="0" smtClean="0"/>
              <a:t>fakad; a </a:t>
            </a:r>
            <a:r>
              <a:rPr lang="hu-HU" sz="2400" dirty="0"/>
              <a:t>szélerőművek főleg hegyvidéken és tengerparton hatékonyak, hiszen itt számolhatunk erős </a:t>
            </a:r>
            <a:r>
              <a:rPr lang="hu-HU" sz="2400" dirty="0" smtClean="0"/>
              <a:t>széllel</a:t>
            </a:r>
          </a:p>
          <a:p>
            <a:r>
              <a:rPr lang="hu-HU" sz="2400" dirty="0"/>
              <a:t>a</a:t>
            </a:r>
            <a:r>
              <a:rPr lang="hu-HU" sz="2400" dirty="0" smtClean="0"/>
              <a:t> </a:t>
            </a:r>
            <a:r>
              <a:rPr lang="hu-HU" sz="2400" dirty="0"/>
              <a:t>szélenergia otthoni felhasználásának elvi akadály nincs, a kiépítés </a:t>
            </a:r>
            <a:r>
              <a:rPr lang="hu-HU" sz="2400" dirty="0" smtClean="0"/>
              <a:t>azonban</a:t>
            </a:r>
            <a:r>
              <a:rPr lang="hu-HU" sz="2400" dirty="0"/>
              <a:t> drága, a kisebb turbinák pedig legfeljebb kiegészíteni tudják egy átlagos háztartás </a:t>
            </a:r>
            <a:r>
              <a:rPr lang="hu-HU" sz="2400" dirty="0" smtClean="0"/>
              <a:t>energiaigényét</a:t>
            </a:r>
          </a:p>
          <a:p>
            <a:r>
              <a:rPr lang="hu-HU" sz="2400" dirty="0" smtClean="0"/>
              <a:t>hazánkban</a:t>
            </a:r>
            <a:r>
              <a:rPr lang="hu-HU" sz="2400" dirty="0"/>
              <a:t> összesen 37 szélerőmű </a:t>
            </a:r>
            <a:r>
              <a:rPr lang="hu-HU" sz="2400" dirty="0" smtClean="0"/>
              <a:t>van, főképp Komárom és Mosonmagyaróvár környékén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73298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Szemben a világgal: 7 éve egyetlen szélerőmű sem épült Magyarországon |  Alfahí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8094709" cy="49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95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Legnépszerűbb megújuló energiaforrások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 smtClean="0"/>
              <a:t>5</a:t>
            </a:r>
            <a:r>
              <a:rPr lang="hu-HU" sz="2800" b="1" dirty="0" smtClean="0"/>
              <a:t>. </a:t>
            </a:r>
            <a:r>
              <a:rPr lang="hu-HU" sz="2400" b="1" dirty="0" smtClean="0"/>
              <a:t>Vízenergia</a:t>
            </a:r>
          </a:p>
          <a:p>
            <a:r>
              <a:rPr lang="hu-HU" sz="2400" dirty="0"/>
              <a:t>főleg ott hatékony, ahol nagy esésű folyók </a:t>
            </a:r>
            <a:r>
              <a:rPr lang="hu-HU" sz="2400" dirty="0" smtClean="0"/>
              <a:t>találhatók</a:t>
            </a:r>
            <a:endParaRPr lang="hu-HU" sz="2400" dirty="0"/>
          </a:p>
          <a:p>
            <a:r>
              <a:rPr lang="hu-HU" sz="2400" dirty="0" smtClean="0"/>
              <a:t>a </a:t>
            </a:r>
            <a:r>
              <a:rPr lang="hu-HU" sz="2400" dirty="0"/>
              <a:t>folyó gravitációs esését duzzasztógáttal egy helyre koncentrálják. Itt </a:t>
            </a:r>
            <a:r>
              <a:rPr lang="hu-HU" sz="2400" dirty="0" smtClean="0"/>
              <a:t>vízturbina, </a:t>
            </a:r>
            <a:r>
              <a:rPr lang="hu-HU" sz="2400" dirty="0"/>
              <a:t>vagy vízkerék segítségével </a:t>
            </a:r>
            <a:r>
              <a:rPr lang="hu-HU" sz="2400" dirty="0" smtClean="0"/>
              <a:t>generátort</a:t>
            </a:r>
            <a:r>
              <a:rPr lang="hu-HU" sz="2400" dirty="0"/>
              <a:t>, malmot hajtanak meg és így elektromos áramot </a:t>
            </a:r>
            <a:r>
              <a:rPr lang="hu-HU" sz="2400" dirty="0" smtClean="0"/>
              <a:t>fejlesztenek</a:t>
            </a:r>
            <a:r>
              <a:rPr lang="hu-HU" sz="2400" dirty="0"/>
              <a:t>.</a:t>
            </a:r>
            <a:endParaRPr lang="hu-HU" sz="2400" dirty="0" smtClean="0"/>
          </a:p>
          <a:p>
            <a:r>
              <a:rPr lang="hu-HU" sz="2400" dirty="0" smtClean="0"/>
              <a:t>ma </a:t>
            </a:r>
            <a:r>
              <a:rPr lang="hu-HU" sz="2400" dirty="0"/>
              <a:t>Magyarországon 5 nagyobb és 32 kisebb (helyi) vízerőmű </a:t>
            </a:r>
            <a:r>
              <a:rPr lang="hu-HU" sz="2400" dirty="0" smtClean="0"/>
              <a:t>működik (legnagyobbak: Kisköre és Tiszalök)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0788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Kiskörei vízlépcső - Kiskö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-8389938"/>
            <a:ext cx="639956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iskörei vízlépcső - Kiskö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96" y="1600200"/>
            <a:ext cx="804560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3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68911"/>
            <a:ext cx="6408712" cy="936104"/>
          </a:xfrm>
        </p:spPr>
        <p:txBody>
          <a:bodyPr>
            <a:noAutofit/>
          </a:bodyPr>
          <a:lstStyle/>
          <a:p>
            <a:r>
              <a:rPr lang="hu-HU" dirty="0" smtClean="0"/>
              <a:t>Mit tehetünk? Energiatudatos tippek otthonunkban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300" b="1" dirty="0" smtClean="0"/>
              <a:t>Fűtés</a:t>
            </a:r>
          </a:p>
          <a:p>
            <a:r>
              <a:rPr lang="hu-HU" sz="2300" dirty="0" smtClean="0"/>
              <a:t>Használjunk minden helyiségben külön programozható termosztátot! Csak ott fűtsünk, ahol valóban szükséges. </a:t>
            </a:r>
          </a:p>
          <a:p>
            <a:r>
              <a:rPr lang="hu-HU" sz="2300" dirty="0"/>
              <a:t>A fűtőtesteket ne takarjuk el függönnyel, bútorokkal, a vizes ruhákat ne a fűtőtesteken </a:t>
            </a:r>
            <a:r>
              <a:rPr lang="hu-HU" sz="2300" dirty="0" smtClean="0"/>
              <a:t>szárítsuk</a:t>
            </a:r>
          </a:p>
          <a:p>
            <a:r>
              <a:rPr lang="hu-HU" sz="2300" dirty="0" smtClean="0"/>
              <a:t>Állítsuk be a megfelelő hőmérsékletet!</a:t>
            </a:r>
          </a:p>
          <a:p>
            <a:r>
              <a:rPr lang="hu-HU" sz="2300" dirty="0" smtClean="0"/>
              <a:t>Figyeljünk a megfelelő szellőztetésre! (többször, rövid ideig, kitárt ablakokkal)</a:t>
            </a:r>
          </a:p>
          <a:p>
            <a:r>
              <a:rPr lang="hu-HU" sz="2300" dirty="0" smtClean="0"/>
              <a:t> A radiátorok mögé szereljünk hőtükörfóliát, így </a:t>
            </a:r>
            <a:r>
              <a:rPr lang="hu-HU" sz="2300" dirty="0"/>
              <a:t> a hő befelé, a szoba felé áramlik.</a:t>
            </a:r>
          </a:p>
        </p:txBody>
      </p:sp>
    </p:spTree>
    <p:extLst>
      <p:ext uri="{BB962C8B-B14F-4D97-AF65-F5344CB8AC3E}">
        <p14:creationId xmlns:p14="http://schemas.microsoft.com/office/powerpoint/2010/main" val="42089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energia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400" dirty="0" smtClean="0">
                <a:latin typeface="+mn-lt"/>
              </a:rPr>
              <a:t>Nemcsak </a:t>
            </a:r>
            <a:r>
              <a:rPr lang="hu-HU" sz="2400" dirty="0">
                <a:latin typeface="+mn-lt"/>
              </a:rPr>
              <a:t>az ipari, kereskedelmi és társadalmi jólét számára alapvető fontosságú, hanem a személyes kényelem és mobilitás szempontjából is elengedhetetlen. Ugyanakkor környezetünk számára az energia termelése és fogyasztása lényeges terhelést jelent: </a:t>
            </a:r>
            <a:endParaRPr lang="hu-HU" sz="2400" dirty="0" smtClean="0">
              <a:latin typeface="+mn-lt"/>
            </a:endParaRPr>
          </a:p>
          <a:p>
            <a:pPr marL="0" indent="0" algn="ctr">
              <a:buNone/>
            </a:pPr>
            <a:endParaRPr lang="hu-HU" sz="2400" dirty="0" smtClean="0">
              <a:latin typeface="+mn-lt"/>
            </a:endParaRPr>
          </a:p>
          <a:p>
            <a:pPr marL="0" indent="0" algn="just">
              <a:buNone/>
            </a:pPr>
            <a:endParaRPr lang="hu-HU" sz="2400" dirty="0">
              <a:latin typeface="+mn-lt"/>
            </a:endParaRPr>
          </a:p>
          <a:p>
            <a:pPr marL="0" indent="0" algn="just">
              <a:buNone/>
            </a:pPr>
            <a:r>
              <a:rPr lang="hu-HU" sz="2400" dirty="0" smtClean="0">
                <a:latin typeface="+mn-lt"/>
              </a:rPr>
              <a:t>üvegházhatású </a:t>
            </a:r>
            <a:r>
              <a:rPr lang="hu-HU" sz="2400" dirty="0">
                <a:latin typeface="+mn-lt"/>
              </a:rPr>
              <a:t>gázok és a levegő egyéb szennyezőanyagainak kibocsátásával, földhasználattal, hulladéktermeléssel és olajfoltokkal </a:t>
            </a:r>
            <a:r>
              <a:rPr lang="hu-HU" sz="2400" dirty="0" smtClean="0">
                <a:latin typeface="+mn-lt"/>
              </a:rPr>
              <a:t>jár, melyek </a:t>
            </a:r>
            <a:r>
              <a:rPr lang="hu-HU" sz="2400" dirty="0">
                <a:latin typeface="+mn-lt"/>
              </a:rPr>
              <a:t>hozzájárulnak az </a:t>
            </a:r>
            <a:r>
              <a:rPr lang="hu-HU" sz="2400" dirty="0" smtClean="0">
                <a:latin typeface="+mn-lt"/>
              </a:rPr>
              <a:t>éghajlatváltozáshoz, a környezet </a:t>
            </a:r>
            <a:r>
              <a:rPr lang="hu-HU" sz="2400" dirty="0">
                <a:latin typeface="+mn-lt"/>
              </a:rPr>
              <a:t>károsodásához, továbbá az emberi egészségre is káros hatással vannak.</a:t>
            </a:r>
          </a:p>
          <a:p>
            <a:endParaRPr lang="hu-HU" dirty="0"/>
          </a:p>
        </p:txBody>
      </p:sp>
      <p:sp>
        <p:nvSpPr>
          <p:cNvPr id="7" name="Lefelé nyíl 6"/>
          <p:cNvSpPr/>
          <p:nvPr/>
        </p:nvSpPr>
        <p:spPr>
          <a:xfrm>
            <a:off x="4427984" y="3630724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864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68911"/>
            <a:ext cx="5616624" cy="936104"/>
          </a:xfrm>
        </p:spPr>
        <p:txBody>
          <a:bodyPr>
            <a:normAutofit/>
          </a:bodyPr>
          <a:lstStyle/>
          <a:p>
            <a:r>
              <a:rPr lang="hu-HU" dirty="0" smtClean="0"/>
              <a:t>Mit tehetünk? Energiatudatos tippek otthonunkban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300" b="1" dirty="0" smtClean="0"/>
              <a:t>Vízhasználat</a:t>
            </a:r>
          </a:p>
          <a:p>
            <a:r>
              <a:rPr lang="hu-HU" sz="2300" dirty="0" smtClean="0"/>
              <a:t>Kádban fürdés helyett zuhanyozzunk! Zuhanyozással harmadannyi vizet használunk, mint kádban fürdéskor.</a:t>
            </a:r>
          </a:p>
          <a:p>
            <a:r>
              <a:rPr lang="hu-HU" sz="2300" dirty="0" smtClean="0"/>
              <a:t>Használjunk víztakarékos zuhanyfejet!</a:t>
            </a:r>
          </a:p>
          <a:p>
            <a:r>
              <a:rPr lang="hu-HU" sz="2300" dirty="0" smtClean="0"/>
              <a:t>Ha csöpög a csap, javíttassuk meg! Naponta ugyanis </a:t>
            </a:r>
            <a:r>
              <a:rPr lang="hu-HU" sz="2300" dirty="0"/>
              <a:t>több liternyi vízveszteséget </a:t>
            </a:r>
            <a:r>
              <a:rPr lang="hu-HU" sz="2300" dirty="0" smtClean="0"/>
              <a:t>okozhat.</a:t>
            </a:r>
          </a:p>
          <a:p>
            <a:r>
              <a:rPr lang="hu-HU" sz="2300" dirty="0" smtClean="0"/>
              <a:t>A fogmosást, mosogatást ne folyóvíz mellett tegyük. Fogmosáskor például töltsük ki előre a vizet egy pohárba.</a:t>
            </a:r>
          </a:p>
          <a:p>
            <a:r>
              <a:rPr lang="hu-HU" sz="2300" dirty="0" smtClean="0"/>
              <a:t>WC öblítéshez használjunk víztakarékos tartályt!</a:t>
            </a:r>
          </a:p>
          <a:p>
            <a:r>
              <a:rPr lang="hu-HU" sz="2300" dirty="0" smtClean="0"/>
              <a:t>Öntözéshez használunk esővizet!</a:t>
            </a:r>
            <a:endParaRPr lang="hu-HU" sz="2300" dirty="0"/>
          </a:p>
        </p:txBody>
      </p:sp>
    </p:spTree>
    <p:extLst>
      <p:ext uri="{BB962C8B-B14F-4D97-AF65-F5344CB8AC3E}">
        <p14:creationId xmlns:p14="http://schemas.microsoft.com/office/powerpoint/2010/main" val="40430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límabarát tippek a mindennapokra | Energiaközösség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3" y="260648"/>
            <a:ext cx="5207506" cy="624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E661B17C-3130-4098-9BB3-83D7CA92B4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50"/>
          <a:stretch/>
        </p:blipFill>
        <p:spPr>
          <a:xfrm>
            <a:off x="5243093" y="2132856"/>
            <a:ext cx="4104456" cy="361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68911"/>
            <a:ext cx="6336704" cy="936104"/>
          </a:xfrm>
        </p:spPr>
        <p:txBody>
          <a:bodyPr/>
          <a:lstStyle/>
          <a:p>
            <a:r>
              <a:rPr lang="hu-HU" dirty="0" smtClean="0"/>
              <a:t>Mit tehetünk? Energiatudatos tippek otthonunkban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300" b="1" dirty="0" smtClean="0"/>
              <a:t>Villamos energia</a:t>
            </a:r>
          </a:p>
          <a:p>
            <a:pPr>
              <a:buFontTx/>
              <a:buChar char="-"/>
            </a:pPr>
            <a:r>
              <a:rPr lang="hu-HU" sz="2300" dirty="0" smtClean="0"/>
              <a:t>Válasszunk energiatakarékos berendezéseket! Vásárlás előtt tanulmányozzuk át az energiacímkéket. </a:t>
            </a:r>
          </a:p>
          <a:p>
            <a:pPr>
              <a:buFontTx/>
              <a:buChar char="-"/>
            </a:pPr>
            <a:r>
              <a:rPr lang="hu-HU" sz="2300" dirty="0" smtClean="0"/>
              <a:t>Ne használjuk a stand-</a:t>
            </a:r>
            <a:r>
              <a:rPr lang="hu-HU" sz="2300" dirty="0" err="1" smtClean="0"/>
              <a:t>by</a:t>
            </a:r>
            <a:r>
              <a:rPr lang="hu-HU" sz="2300" dirty="0" smtClean="0"/>
              <a:t> üzemmódot! A készenléti állapotban hagyott gépek (pl. a készülékeken lévő </a:t>
            </a:r>
            <a:r>
              <a:rPr lang="hu-HU" sz="2300" dirty="0" err="1" smtClean="0"/>
              <a:t>ledek</a:t>
            </a:r>
            <a:r>
              <a:rPr lang="hu-HU" sz="2300" dirty="0" smtClean="0"/>
              <a:t> miatt) is fogyasztják az áramot, így érdemes azokat mindig kikapcsolni.</a:t>
            </a:r>
          </a:p>
          <a:p>
            <a:pPr>
              <a:buFontTx/>
              <a:buChar char="-"/>
            </a:pPr>
            <a:r>
              <a:rPr lang="hu-HU" sz="2300" dirty="0" smtClean="0"/>
              <a:t>Ne felejtsük a konnektorban a töltőket! </a:t>
            </a:r>
          </a:p>
          <a:p>
            <a:pPr>
              <a:buFontTx/>
              <a:buChar char="-"/>
            </a:pPr>
            <a:r>
              <a:rPr lang="hu-HU" sz="2300" dirty="0" smtClean="0"/>
              <a:t>Használjunk energiatakarékos izzókat! Akár 80%-</a:t>
            </a:r>
            <a:r>
              <a:rPr lang="hu-HU" sz="2300" dirty="0" err="1" smtClean="0"/>
              <a:t>kal</a:t>
            </a:r>
            <a:r>
              <a:rPr lang="hu-HU" sz="2300" dirty="0" smtClean="0"/>
              <a:t> kevesebb energiát fogyasztanak, élettartamuk pedig 8.000-10.000 óra is lehet. </a:t>
            </a:r>
          </a:p>
          <a:p>
            <a:pPr>
              <a:buFontTx/>
              <a:buChar char="-"/>
            </a:pPr>
            <a:r>
              <a:rPr lang="hu-HU" sz="2300" dirty="0" smtClean="0"/>
              <a:t>Kapcsoljuk le a villanyt, ha kimegyünk a szobából! </a:t>
            </a:r>
            <a:endParaRPr lang="hu-HU" sz="2300" dirty="0"/>
          </a:p>
        </p:txBody>
      </p:sp>
    </p:spTree>
    <p:extLst>
      <p:ext uri="{BB962C8B-B14F-4D97-AF65-F5344CB8AC3E}">
        <p14:creationId xmlns:p14="http://schemas.microsoft.com/office/powerpoint/2010/main" val="61623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716299" cy="936104"/>
          </a:xfrm>
        </p:spPr>
        <p:txBody>
          <a:bodyPr/>
          <a:lstStyle/>
          <a:p>
            <a:r>
              <a:rPr lang="hu-HU" dirty="0" smtClean="0"/>
              <a:t>Új energiacímkék 2021. márciusától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400" dirty="0" smtClean="0"/>
              <a:t>Legfontosabb változás</a:t>
            </a:r>
            <a:r>
              <a:rPr lang="hu-HU" sz="2400" dirty="0"/>
              <a:t>:</a:t>
            </a:r>
            <a:r>
              <a:rPr lang="hu-HU" sz="2400" dirty="0" smtClean="0"/>
              <a:t> </a:t>
            </a:r>
            <a:r>
              <a:rPr lang="hu-HU" sz="2400" dirty="0"/>
              <a:t>a besorolás A-tól G-ig </a:t>
            </a:r>
            <a:r>
              <a:rPr lang="hu-HU" sz="2400" dirty="0" smtClean="0"/>
              <a:t>terjed, </a:t>
            </a:r>
            <a:r>
              <a:rPr lang="hu-HU" sz="2400" dirty="0"/>
              <a:t>az “A” kategória </a:t>
            </a:r>
            <a:r>
              <a:rPr lang="hu-HU" sz="2400" dirty="0" smtClean="0"/>
              <a:t>a </a:t>
            </a:r>
            <a:r>
              <a:rPr lang="hu-HU" sz="2400" dirty="0"/>
              <a:t>legmagasabb energiaosztály, és </a:t>
            </a:r>
            <a:r>
              <a:rPr lang="hu-HU" sz="2400" dirty="0" smtClean="0"/>
              <a:t>nincs mellette </a:t>
            </a:r>
            <a:r>
              <a:rPr lang="hu-HU" sz="2400" dirty="0"/>
              <a:t>pluszjel. A címke megtartja a már jól ismert színes jelöléseket: a legkevésbé hatékony osztályt </a:t>
            </a:r>
            <a:r>
              <a:rPr lang="hu-HU" sz="2400" dirty="0" smtClean="0"/>
              <a:t>továbbra is </a:t>
            </a:r>
            <a:r>
              <a:rPr lang="hu-HU" sz="2400" dirty="0"/>
              <a:t>a piros csík, míg a leghatékonyabbat a zöld csík </a:t>
            </a:r>
            <a:r>
              <a:rPr lang="hu-HU" sz="2400" dirty="0" smtClean="0"/>
              <a:t>jelöli.</a:t>
            </a:r>
          </a:p>
          <a:p>
            <a:r>
              <a:rPr lang="hu-HU" sz="2400" dirty="0"/>
              <a:t>Ú</a:t>
            </a:r>
            <a:r>
              <a:rPr lang="hu-HU" sz="2400" dirty="0" smtClean="0"/>
              <a:t>jdonság az </a:t>
            </a:r>
            <a:r>
              <a:rPr lang="hu-HU" sz="2400" dirty="0"/>
              <a:t>energiahatékonysági címkéken </a:t>
            </a:r>
            <a:r>
              <a:rPr lang="hu-HU" sz="2400" dirty="0" smtClean="0"/>
              <a:t>megjelenő QR-kód is, </a:t>
            </a:r>
            <a:r>
              <a:rPr lang="hu-HU" sz="2400" dirty="0"/>
              <a:t>amivel további, a gyártóktól származó adatokhoz juthatunk hozzá bármilyen okostelefonnal az energiacímke-köteles termékek nyilvántartására szolgáló nyilvános adatbázis, az EPREL (EU </a:t>
            </a:r>
            <a:r>
              <a:rPr lang="hu-HU" sz="2400" dirty="0" err="1"/>
              <a:t>Product</a:t>
            </a:r>
            <a:r>
              <a:rPr lang="hu-HU" sz="2400" dirty="0"/>
              <a:t> </a:t>
            </a:r>
            <a:r>
              <a:rPr lang="hu-HU" sz="2400" dirty="0" err="1"/>
              <a:t>Database</a:t>
            </a:r>
            <a:r>
              <a:rPr lang="hu-HU" sz="2400" dirty="0"/>
              <a:t> </a:t>
            </a:r>
            <a:r>
              <a:rPr lang="hu-HU" sz="2400" dirty="0" err="1"/>
              <a:t>for</a:t>
            </a:r>
            <a:r>
              <a:rPr lang="hu-HU" sz="2400" dirty="0"/>
              <a:t> </a:t>
            </a:r>
            <a:r>
              <a:rPr lang="hu-HU" sz="2400" dirty="0" err="1"/>
              <a:t>Energy</a:t>
            </a:r>
            <a:r>
              <a:rPr lang="hu-HU" sz="2400" dirty="0"/>
              <a:t> </a:t>
            </a:r>
            <a:r>
              <a:rPr lang="hu-HU" sz="2400" dirty="0" err="1"/>
              <a:t>Labelling</a:t>
            </a:r>
            <a:r>
              <a:rPr lang="hu-HU" sz="2400" dirty="0"/>
              <a:t>) </a:t>
            </a:r>
            <a:r>
              <a:rPr lang="hu-HU" sz="2400" dirty="0" smtClean="0"/>
              <a:t>felületén.</a:t>
            </a:r>
            <a:endParaRPr lang="hu-HU" sz="2400" dirty="0"/>
          </a:p>
          <a:p>
            <a:endParaRPr lang="hu-HU" sz="2400" dirty="0" smtClean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29686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004331" cy="936104"/>
          </a:xfrm>
        </p:spPr>
        <p:txBody>
          <a:bodyPr/>
          <a:lstStyle/>
          <a:p>
            <a:r>
              <a:rPr lang="hu-HU" dirty="0"/>
              <a:t>Új energiacímkék 2021. márciusától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sz="3400" dirty="0"/>
              <a:t>t</a:t>
            </a:r>
            <a:r>
              <a:rPr lang="hu-HU" sz="3400" dirty="0" smtClean="0"/>
              <a:t>öbb </a:t>
            </a:r>
            <a:r>
              <a:rPr lang="hu-HU" sz="3400" dirty="0"/>
              <a:t>gyártó emiatt megújítja termékválasztékát, új mosási programok jelennek meg, illetve még energiatakarékosabb termékek kerülhetnek be majd a </a:t>
            </a:r>
            <a:r>
              <a:rPr lang="hu-HU" sz="3400" dirty="0" smtClean="0"/>
              <a:t>kínálatba</a:t>
            </a:r>
            <a:endParaRPr lang="hu-HU" sz="3400" dirty="0"/>
          </a:p>
          <a:p>
            <a:r>
              <a:rPr lang="hu-HU" sz="3400" dirty="0"/>
              <a:t>a</a:t>
            </a:r>
            <a:r>
              <a:rPr lang="hu-HU" sz="3400" dirty="0" smtClean="0"/>
              <a:t>z </a:t>
            </a:r>
            <a:r>
              <a:rPr lang="hu-HU" sz="3400" dirty="0"/>
              <a:t>új rendszer a háztartási nagygépek majdnem mindegyikét érinti, a mosó-, mosogató- mosó-szárító gépek, hűtőszekrények, fagyasztók és a borhűtők mind új energiacímkét </a:t>
            </a:r>
            <a:r>
              <a:rPr lang="hu-HU" sz="3400" dirty="0" smtClean="0"/>
              <a:t>kapnak</a:t>
            </a:r>
          </a:p>
          <a:p>
            <a:r>
              <a:rPr lang="hu-HU" sz="3400" dirty="0"/>
              <a:t>a</a:t>
            </a:r>
            <a:r>
              <a:rPr lang="hu-HU" sz="3400" dirty="0" smtClean="0"/>
              <a:t> </a:t>
            </a:r>
            <a:r>
              <a:rPr lang="hu-HU" sz="3400" dirty="0"/>
              <a:t>TV készülékeket és lámpákat is érinti a </a:t>
            </a:r>
            <a:r>
              <a:rPr lang="hu-HU" sz="3400" dirty="0" smtClean="0"/>
              <a:t>változás</a:t>
            </a:r>
          </a:p>
          <a:p>
            <a:r>
              <a:rPr lang="hu-HU" sz="3400" dirty="0"/>
              <a:t>a</a:t>
            </a:r>
            <a:r>
              <a:rPr lang="hu-HU" sz="3400" dirty="0" smtClean="0"/>
              <a:t> </a:t>
            </a:r>
            <a:r>
              <a:rPr lang="hu-HU" sz="3400" dirty="0"/>
              <a:t>hűtőknél </a:t>
            </a:r>
            <a:r>
              <a:rPr lang="hu-HU" sz="3400" dirty="0" smtClean="0"/>
              <a:t>a </a:t>
            </a:r>
            <a:r>
              <a:rPr lang="hu-HU" sz="3400" dirty="0"/>
              <a:t>zajszinteket osztályokba sorolták (A, B, C és D</a:t>
            </a:r>
            <a:r>
              <a:rPr lang="hu-HU" sz="3400" dirty="0" smtClean="0"/>
              <a:t>), a </a:t>
            </a:r>
            <a:r>
              <a:rPr lang="hu-HU" sz="3400" dirty="0"/>
              <a:t>mosogatógépeknél feltüntetik az </a:t>
            </a:r>
            <a:r>
              <a:rPr lang="hu-HU" sz="3400" dirty="0" err="1"/>
              <a:t>eco</a:t>
            </a:r>
            <a:r>
              <a:rPr lang="hu-HU" sz="3400" dirty="0"/>
              <a:t> program hosszát is, az energiafogyasztást pedig 100 mosogatási ciklus alapján határozzák meg a jelenlegi éves </a:t>
            </a:r>
            <a:r>
              <a:rPr lang="hu-HU" sz="3400" dirty="0" smtClean="0"/>
              <a:t>helyett</a:t>
            </a:r>
            <a:endParaRPr lang="hu-HU" sz="3400" dirty="0"/>
          </a:p>
          <a:p>
            <a:endParaRPr lang="hu-HU" dirty="0"/>
          </a:p>
        </p:txBody>
      </p:sp>
      <p:pic>
        <p:nvPicPr>
          <p:cNvPr id="5122" name="Picture 2" descr="hűtők energiacímke 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-10347325"/>
            <a:ext cx="181272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55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 descr="Új energiaosztályok márciustól – Kiszámoló – egy blog a pénzügyekrő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89" y="18000"/>
            <a:ext cx="8480362" cy="6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85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284251" cy="936104"/>
          </a:xfrm>
        </p:spPr>
        <p:txBody>
          <a:bodyPr>
            <a:normAutofit/>
          </a:bodyPr>
          <a:lstStyle/>
          <a:p>
            <a:r>
              <a:rPr lang="hu-HU" dirty="0"/>
              <a:t>Mit tehetünk? Energiatudatos </a:t>
            </a:r>
            <a:r>
              <a:rPr lang="hu-HU" dirty="0" smtClean="0"/>
              <a:t>tippek az iskolában</a:t>
            </a:r>
            <a:endParaRPr lang="hu-HU" b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 smtClean="0"/>
              <a:t>Te mit teszel az energiafelhasználás csökkentése érdekében?</a:t>
            </a:r>
          </a:p>
          <a:p>
            <a:pPr marL="0" indent="0" algn="ctr">
              <a:buNone/>
            </a:pPr>
            <a:r>
              <a:rPr lang="hu-HU" dirty="0" smtClean="0"/>
              <a:t>(példák)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109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68911"/>
            <a:ext cx="6408712" cy="936104"/>
          </a:xfrm>
        </p:spPr>
        <p:txBody>
          <a:bodyPr>
            <a:noAutofit/>
          </a:bodyPr>
          <a:lstStyle/>
          <a:p>
            <a:r>
              <a:rPr lang="hu-HU" dirty="0" smtClean="0"/>
              <a:t>Miért fontos az erőforrásainkkal való takarékoskodás?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400" dirty="0" smtClean="0"/>
              <a:t>Napjaink leggyakrabban használt energiaforrása a földgáz. Ahogyan a többi fosszilis (nem megújuló) energiaforráshoz hasonlóan, a földgáz sem nem tud megújulni, egy idő után elfogy. A legfrissebb elemzések szerint ez már akár fél évszázadon belül megtörténhet. 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 smtClean="0"/>
          </a:p>
          <a:p>
            <a:pPr marL="0" indent="0" algn="ctr">
              <a:buNone/>
            </a:pPr>
            <a:r>
              <a:rPr lang="hu-HU" sz="2400" dirty="0" smtClean="0"/>
              <a:t>Megoldás: megújuló energiaforrások használata</a:t>
            </a:r>
            <a:endParaRPr lang="hu-HU" sz="2400" dirty="0"/>
          </a:p>
        </p:txBody>
      </p:sp>
      <p:sp>
        <p:nvSpPr>
          <p:cNvPr id="4" name="Lefelé nyíl 3"/>
          <p:cNvSpPr/>
          <p:nvPr/>
        </p:nvSpPr>
        <p:spPr>
          <a:xfrm>
            <a:off x="4283968" y="3573016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127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68911"/>
            <a:ext cx="7272808" cy="936104"/>
          </a:xfrm>
        </p:spPr>
        <p:txBody>
          <a:bodyPr>
            <a:noAutofit/>
          </a:bodyPr>
          <a:lstStyle/>
          <a:p>
            <a:r>
              <a:rPr lang="hu-HU" dirty="0" smtClean="0"/>
              <a:t>Melyek a megújuló energiaforrások? </a:t>
            </a:r>
            <a:endParaRPr lang="hu-HU" dirty="0"/>
          </a:p>
        </p:txBody>
      </p:sp>
      <p:sp>
        <p:nvSpPr>
          <p:cNvPr id="5" name="AutoShape 4" descr="https://op.europa.eu/webpub/eca/special-reports/renevable-energy-5-2018/img/Hu_fig1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6" descr="https://op.europa.eu/webpub/eca/special-reports/renevable-energy-5-2018/img/Hu_fig1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8" name="Ábra 8">
            <a:extLst>
              <a:ext uri="{FF2B5EF4-FFF2-40B4-BE49-F238E27FC236}">
                <a16:creationId xmlns:a16="http://schemas.microsoft.com/office/drawing/2014/main" id="{6D99D38D-91D3-49D6-9861-54DF88A4B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5198" y="1604962"/>
            <a:ext cx="8735926" cy="492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3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220355" cy="936104"/>
          </a:xfrm>
        </p:spPr>
        <p:txBody>
          <a:bodyPr/>
          <a:lstStyle/>
          <a:p>
            <a:r>
              <a:rPr lang="hu-HU" dirty="0" smtClean="0"/>
              <a:t>Melyek a megújuló energiaforrások előnyei?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47989" y="1124744"/>
            <a:ext cx="8229600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300" dirty="0" smtClean="0"/>
              <a:t> </a:t>
            </a:r>
          </a:p>
          <a:p>
            <a:pPr>
              <a:buFontTx/>
              <a:buChar char="-"/>
            </a:pPr>
            <a:r>
              <a:rPr lang="hu-HU" sz="2400" dirty="0" smtClean="0"/>
              <a:t>többségük </a:t>
            </a:r>
            <a:r>
              <a:rPr lang="hu-HU" sz="2400" dirty="0"/>
              <a:t>a környezetre és az élőlényekre ártalmas gázokat és melléktermékeket nem bocsát </a:t>
            </a:r>
            <a:r>
              <a:rPr lang="hu-HU" sz="2400" dirty="0" smtClean="0"/>
              <a:t>ki</a:t>
            </a:r>
          </a:p>
          <a:p>
            <a:pPr>
              <a:buFontTx/>
              <a:buChar char="-"/>
            </a:pPr>
            <a:r>
              <a:rPr lang="hu-HU" sz="2400" dirty="0"/>
              <a:t>emberi időléptékben képesek megújulni, azaz nem fogynak el, ellentétben a </a:t>
            </a:r>
            <a:r>
              <a:rPr lang="hu-HU" sz="2400" dirty="0" smtClean="0"/>
              <a:t>nem megújuló energiaforrásokkal</a:t>
            </a:r>
          </a:p>
          <a:p>
            <a:pPr>
              <a:buFontTx/>
              <a:buChar char="-"/>
            </a:pPr>
            <a:r>
              <a:rPr lang="hu-HU" sz="2400" dirty="0" smtClean="0"/>
              <a:t>a </a:t>
            </a:r>
            <a:r>
              <a:rPr lang="hu-HU" sz="2400" dirty="0"/>
              <a:t>megújuló energiára való átállás </a:t>
            </a:r>
            <a:r>
              <a:rPr lang="hu-HU" sz="2400" dirty="0" smtClean="0"/>
              <a:t>egy</a:t>
            </a:r>
            <a:r>
              <a:rPr lang="hu-HU" sz="2400" dirty="0"/>
              <a:t> tisztább jövőt </a:t>
            </a:r>
            <a:r>
              <a:rPr lang="hu-HU" sz="2400" dirty="0" smtClean="0"/>
              <a:t>eredményez</a:t>
            </a:r>
          </a:p>
          <a:p>
            <a:pPr>
              <a:buFontTx/>
              <a:buChar char="-"/>
            </a:pPr>
            <a:r>
              <a:rPr lang="hu-HU" sz="2400" dirty="0" smtClean="0"/>
              <a:t>hosszú </a:t>
            </a:r>
            <a:r>
              <a:rPr lang="hu-HU" sz="2400" dirty="0"/>
              <a:t>távon a rezsiköltségen is </a:t>
            </a:r>
            <a:r>
              <a:rPr lang="hu-HU" sz="2400" dirty="0" smtClean="0"/>
              <a:t>faraghatunk</a:t>
            </a:r>
            <a:endParaRPr lang="hu-HU" sz="2400" dirty="0"/>
          </a:p>
          <a:p>
            <a:pPr>
              <a:buFontTx/>
              <a:buChar char="-"/>
            </a:pPr>
            <a:endParaRPr lang="hu-HU" sz="2400" dirty="0" smtClean="0"/>
          </a:p>
          <a:p>
            <a:pPr>
              <a:buFontTx/>
              <a:buChar char="-"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79226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Kémia 8. - V. Kémia és környezetvédelem - 5.5. Energiaforrások az emberiség  szolgálatáb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58" y="1163181"/>
            <a:ext cx="826914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5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7220355" cy="936104"/>
          </a:xfrm>
        </p:spPr>
        <p:txBody>
          <a:bodyPr>
            <a:normAutofit/>
          </a:bodyPr>
          <a:lstStyle/>
          <a:p>
            <a:r>
              <a:rPr lang="hu-HU" dirty="0"/>
              <a:t>Melyek a megújuló energiaforrások </a:t>
            </a:r>
            <a:r>
              <a:rPr lang="hu-HU" dirty="0" smtClean="0"/>
              <a:t>hátrányai</a:t>
            </a:r>
            <a:r>
              <a:rPr lang="hu-HU" dirty="0"/>
              <a:t>?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m</a:t>
            </a:r>
            <a:r>
              <a:rPr lang="hu-HU" sz="2400" dirty="0" smtClean="0"/>
              <a:t>agasabb bekerülési költségekkel kell számolni, ezért évtizedes távlatokban térül meg a befektetés</a:t>
            </a:r>
          </a:p>
          <a:p>
            <a:r>
              <a:rPr lang="hu-HU" sz="2400" dirty="0"/>
              <a:t>felhasználási lehetőségüket erősen meghatározzák a helyi természeti </a:t>
            </a:r>
            <a:r>
              <a:rPr lang="hu-HU" sz="2400" dirty="0" smtClean="0"/>
              <a:t>adottságok:</a:t>
            </a:r>
            <a:r>
              <a:rPr lang="hu-HU" sz="2400" b="1" dirty="0" smtClean="0"/>
              <a:t> </a:t>
            </a:r>
            <a:r>
              <a:rPr lang="hu-HU" sz="2400" dirty="0" smtClean="0"/>
              <a:t>Magyarországon </a:t>
            </a:r>
            <a:r>
              <a:rPr lang="hu-HU" sz="2400" dirty="0"/>
              <a:t>például nem található nagy esésű folyó, így a vízenergia kevésbé </a:t>
            </a:r>
            <a:r>
              <a:rPr lang="hu-HU" sz="2400" dirty="0" smtClean="0"/>
              <a:t>hatékony (hasonló a helyzet a szélerőművekkel is)</a:t>
            </a:r>
          </a:p>
          <a:p>
            <a:r>
              <a:rPr lang="hu-HU" sz="2400" dirty="0"/>
              <a:t>l</a:t>
            </a:r>
            <a:r>
              <a:rPr lang="hu-HU" sz="2400" dirty="0" smtClean="0"/>
              <a:t>egfőbb hátránya az </a:t>
            </a:r>
            <a:r>
              <a:rPr lang="hu-HU" sz="2400" dirty="0" err="1" smtClean="0"/>
              <a:t>időszakosság</a:t>
            </a:r>
            <a:r>
              <a:rPr lang="hu-HU" sz="2400" dirty="0" smtClean="0"/>
              <a:t>: </a:t>
            </a:r>
            <a:r>
              <a:rPr lang="hu-HU" sz="2400" dirty="0"/>
              <a:t>a napkollektorok </a:t>
            </a:r>
            <a:r>
              <a:rPr lang="hu-HU" sz="2400" dirty="0" smtClean="0"/>
              <a:t>és</a:t>
            </a:r>
            <a:r>
              <a:rPr lang="hu-HU" sz="2400" dirty="0"/>
              <a:t> </a:t>
            </a:r>
            <a:r>
              <a:rPr lang="hu-HU" sz="2400" dirty="0" smtClean="0"/>
              <a:t>napelemek</a:t>
            </a:r>
            <a:r>
              <a:rPr lang="hu-HU" sz="2400" dirty="0"/>
              <a:t> időszakosan bizonyulnak hatékonynak</a:t>
            </a:r>
            <a:endParaRPr lang="hu-HU" sz="2400" dirty="0" smtClean="0"/>
          </a:p>
          <a:p>
            <a:pPr marL="0" indent="0">
              <a:buNone/>
            </a:pPr>
            <a:endParaRPr lang="hu-HU" sz="2300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5640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47989" y="44624"/>
            <a:ext cx="7436379" cy="936104"/>
          </a:xfrm>
        </p:spPr>
        <p:txBody>
          <a:bodyPr>
            <a:normAutofit/>
          </a:bodyPr>
          <a:lstStyle/>
          <a:p>
            <a:r>
              <a:rPr lang="hu-HU" dirty="0" smtClean="0"/>
              <a:t>A Legnépszerűbb megújuló energiaforrások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u-HU" sz="2400" b="1" dirty="0" smtClean="0"/>
              <a:t>Napenergia</a:t>
            </a:r>
          </a:p>
          <a:p>
            <a:r>
              <a:rPr lang="hu-HU" sz="2400" dirty="0"/>
              <a:t>a</a:t>
            </a:r>
            <a:r>
              <a:rPr lang="hu-HU" sz="2400" dirty="0" smtClean="0"/>
              <a:t>z egyik legelterjedtebb megújuló energiaforrás a családi házak körében</a:t>
            </a:r>
          </a:p>
          <a:p>
            <a:r>
              <a:rPr lang="hu-HU" sz="2400" dirty="0"/>
              <a:t>a</a:t>
            </a:r>
            <a:r>
              <a:rPr lang="hu-HU" sz="2400" dirty="0" smtClean="0"/>
              <a:t>ktív felhasználása a napelemes, napkollektoros technológiák alkalmazása</a:t>
            </a:r>
          </a:p>
        </p:txBody>
      </p:sp>
    </p:spTree>
    <p:extLst>
      <p:ext uri="{BB962C8B-B14F-4D97-AF65-F5344CB8AC3E}">
        <p14:creationId xmlns:p14="http://schemas.microsoft.com/office/powerpoint/2010/main" val="425431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 descr="Napelem tájolása | Innovatív nape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94"/>
            <a:ext cx="512228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apkollektor, sörkollektor - HOMEINFO.hu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895" y="2898000"/>
            <a:ext cx="528000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5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</TotalTime>
  <Words>623</Words>
  <Application>Microsoft Office PowerPoint</Application>
  <PresentationFormat>Diavetítés a képernyőre (4:3 oldalarány)</PresentationFormat>
  <Paragraphs>89</Paragraphs>
  <Slides>27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Office-téma</vt:lpstr>
      <vt:lpstr>Hogyan legyünk tudatos energiafelhasználók?  A projekt azonosító száma:  KEHOP-5.4.1-16-2016-00034</vt:lpstr>
      <vt:lpstr>Az energia</vt:lpstr>
      <vt:lpstr>Miért fontos az erőforrásainkkal való takarékoskodás?</vt:lpstr>
      <vt:lpstr>Melyek a megújuló energiaforrások? </vt:lpstr>
      <vt:lpstr>Melyek a megújuló energiaforrások előnyei?</vt:lpstr>
      <vt:lpstr>PowerPoint-bemutató</vt:lpstr>
      <vt:lpstr>Melyek a megújuló energiaforrások hátrányai?</vt:lpstr>
      <vt:lpstr>A Legnépszerűbb megújuló energiaforrások</vt:lpstr>
      <vt:lpstr>PowerPoint-bemutató</vt:lpstr>
      <vt:lpstr>Legnépszerűbb megújuló energiaforrások</vt:lpstr>
      <vt:lpstr>PowerPoint-bemutató</vt:lpstr>
      <vt:lpstr>Legnépszerűbb megújuló energiaforrások</vt:lpstr>
      <vt:lpstr>PowerPoint-bemutató</vt:lpstr>
      <vt:lpstr>PowerPoint-bemutató</vt:lpstr>
      <vt:lpstr>Legnépszerűbb megújuló energiaforrások</vt:lpstr>
      <vt:lpstr>PowerPoint-bemutató</vt:lpstr>
      <vt:lpstr>Legnépszerűbb megújuló energiaforrások</vt:lpstr>
      <vt:lpstr>PowerPoint-bemutató</vt:lpstr>
      <vt:lpstr>Mit tehetünk? Energiatudatos tippek otthonunkban</vt:lpstr>
      <vt:lpstr>Mit tehetünk? Energiatudatos tippek otthonunkban</vt:lpstr>
      <vt:lpstr>PowerPoint-bemutató</vt:lpstr>
      <vt:lpstr>Mit tehetünk? Energiatudatos tippek otthonunkban</vt:lpstr>
      <vt:lpstr>Új energiacímkék 2021. márciusától</vt:lpstr>
      <vt:lpstr>Új energiacímkék 2021. márciusától</vt:lpstr>
      <vt:lpstr>PowerPoint-bemutató</vt:lpstr>
      <vt:lpstr>Mit tehetünk? Energiatudatos tippek az iskolában</vt:lpstr>
      <vt:lpstr>KÖSZÖNÖM 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Szandra</cp:lastModifiedBy>
  <cp:revision>183</cp:revision>
  <dcterms:created xsi:type="dcterms:W3CDTF">2014-03-03T11:13:53Z</dcterms:created>
  <dcterms:modified xsi:type="dcterms:W3CDTF">2021-10-05T11:27:36Z</dcterms:modified>
</cp:coreProperties>
</file>